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8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3C"/>
    <a:srgbClr val="E73D74"/>
    <a:srgbClr val="303234"/>
    <a:srgbClr val="F0F1F6"/>
    <a:srgbClr val="F3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FD1B-4F57-4604-A826-E6977A5273A0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80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0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8782F-7355-446D-8AA6-7648BFEFB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8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4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4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4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7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8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6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048756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4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5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8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3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9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5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8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0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80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8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6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7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7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ng-yellow/PTV_Group_factor_project/tree/master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矩形: 圆角 1"/>
          <p:cNvSpPr/>
          <p:nvPr/>
        </p:nvSpPr>
        <p:spPr>
          <a:xfrm>
            <a:off x="4336732" y="335307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97152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15048"/>
            <a:ext cx="4265296" cy="2842952"/>
          </a:xfrm>
          <a:prstGeom prst="rect">
            <a:avLst/>
          </a:prstGeom>
        </p:spPr>
      </p:pic>
      <p:sp>
        <p:nvSpPr>
          <p:cNvPr id="1048585" name="文本框 5"/>
          <p:cNvSpPr txBox="1"/>
          <p:nvPr/>
        </p:nvSpPr>
        <p:spPr>
          <a:xfrm>
            <a:off x="2752090" y="578446"/>
            <a:ext cx="6731000" cy="166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MAFS 5210</a:t>
            </a:r>
          </a:p>
          <a:p>
            <a:pPr algn="ctr"/>
            <a:r>
              <a:rPr lang="en-US" altLang="zh-CN" sz="40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 1</a:t>
            </a:r>
          </a:p>
        </p:txBody>
      </p:sp>
      <p:sp>
        <p:nvSpPr>
          <p:cNvPr id="1048586" name="文本框 3"/>
          <p:cNvSpPr txBox="1"/>
          <p:nvPr/>
        </p:nvSpPr>
        <p:spPr>
          <a:xfrm>
            <a:off x="4177187" y="3453521"/>
            <a:ext cx="3661410" cy="252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Team members: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1048587" name="矩形: 圆角 1"/>
          <p:cNvSpPr/>
          <p:nvPr/>
        </p:nvSpPr>
        <p:spPr>
          <a:xfrm>
            <a:off x="4336732" y="241161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88" name="文本框 7"/>
          <p:cNvSpPr txBox="1"/>
          <p:nvPr/>
        </p:nvSpPr>
        <p:spPr>
          <a:xfrm>
            <a:off x="4265296" y="2446281"/>
            <a:ext cx="3305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goe UI Light" panose="020B0502040204020203" pitchFamily="34" charset="0"/>
                <a:ea typeface="MS PGothic" panose="020B0600070205080204" charset="-128"/>
                <a:cs typeface="Segoe UI Light" panose="020B0502040204020203" pitchFamily="34" charset="0"/>
                <a:sym typeface="Lato Regular" charset="0"/>
              </a:rPr>
              <a:t>    </a:t>
            </a:r>
            <a:r>
              <a:rPr lang="en-US" altLang="zh-CN" sz="24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PTV 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5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6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7699" y="2524415"/>
            <a:ext cx="11103324" cy="135165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57" name="文本框 5"/>
          <p:cNvSpPr txBox="1"/>
          <p:nvPr/>
        </p:nvSpPr>
        <p:spPr>
          <a:xfrm>
            <a:off x="2996080" y="1466633"/>
            <a:ext cx="6829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Fama-MacBeth regression</a:t>
            </a:r>
          </a:p>
        </p:txBody>
      </p:sp>
      <p:sp>
        <p:nvSpPr>
          <p:cNvPr id="1048658" name="文本框 6"/>
          <p:cNvSpPr txBox="1"/>
          <p:nvPr/>
        </p:nvSpPr>
        <p:spPr>
          <a:xfrm>
            <a:off x="1334925" y="4275814"/>
            <a:ext cx="98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Looking the p-value of the  βs , we can find whether the coefficients of each factor is significantly different form 0, which means if the factor is valid or not.</a:t>
            </a:r>
          </a:p>
        </p:txBody>
      </p:sp>
      <p:sp>
        <p:nvSpPr>
          <p:cNvPr id="1048659" name="文本框 2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1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2" name="文本框 5"/>
          <p:cNvSpPr txBox="1"/>
          <p:nvPr/>
        </p:nvSpPr>
        <p:spPr>
          <a:xfrm>
            <a:off x="506095" y="4881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 err="1"/>
              <a:t>Fama</a:t>
            </a:r>
            <a:r>
              <a:rPr lang="en-US" altLang="zh-CN" sz="2800" b="1" dirty="0" err="1"/>
              <a:t>-</a:t>
            </a:r>
            <a:r>
              <a:rPr sz="2800" b="1" dirty="0" err="1"/>
              <a:t>MacBeth</a:t>
            </a:r>
            <a:r>
              <a:rPr sz="2800" b="1" dirty="0"/>
              <a:t> </a:t>
            </a:r>
          </a:p>
          <a:p>
            <a:pPr algn="ctr"/>
            <a:r>
              <a:rPr lang="en-US" sz="2800" b="1" dirty="0"/>
              <a:t>Regression</a:t>
            </a:r>
            <a:r>
              <a:rPr sz="2800" b="1" dirty="0"/>
              <a:t> Summary</a:t>
            </a:r>
          </a:p>
        </p:txBody>
      </p:sp>
      <p:graphicFrame>
        <p:nvGraphicFramePr>
          <p:cNvPr id="4194304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6867339" y="634514"/>
          <a:ext cx="4399280" cy="5415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99640"/>
                <a:gridCol w="21996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Dep. Variable: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monthly_return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FamaMacBeth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05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No. Observations: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732193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629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Cov. 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Fama-MacBeth Standard Cov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F-statistic: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7.697e+04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Entities: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2469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296.55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18.000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Max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942.00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P-value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0.0000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258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Time periods: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384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1906.8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127.00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Max Obs: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2469.0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94305" name="表格 9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945685" y="1353185"/>
          <a:ext cx="4060352" cy="3332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1864"/>
                <a:gridCol w="1498488"/>
              </a:tblGrid>
              <a:tr h="3657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R-squared: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0.3445</a:t>
                      </a:r>
                    </a:p>
                  </a:txBody>
                  <a:tcPr/>
                </a:tc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R-squared (Between):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0.6144</a:t>
                      </a:r>
                    </a:p>
                  </a:txBody>
                  <a:tcPr/>
                </a:tc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(Within):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0.3380</a:t>
                      </a:r>
                    </a:p>
                  </a:txBody>
                  <a:tcPr/>
                </a:tc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(Overall):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0.3445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Log-likelihood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5.44e+05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0.0000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F(5,732187)</a:t>
                      </a:r>
                    </a:p>
                  </a:txBody>
                  <a:tcPr/>
                </a:tc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F-statistic (robust):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3980.3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chi2(5)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8663" name="文本框 4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5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6" name="文本框 5"/>
          <p:cNvSpPr txBox="1"/>
          <p:nvPr/>
        </p:nvSpPr>
        <p:spPr>
          <a:xfrm>
            <a:off x="2656840" y="5135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Parameter Estimates </a:t>
            </a:r>
            <a:r>
              <a:rPr lang="en-US" altLang="zh-CN" sz="2800" b="1"/>
              <a:t>for </a:t>
            </a:r>
          </a:p>
          <a:p>
            <a:pPr algn="ctr"/>
            <a:r>
              <a:rPr lang="zh-CN" altLang="en-US" sz="2800" b="1"/>
              <a:t>Fama-MacBeth regression</a:t>
            </a:r>
          </a:p>
        </p:txBody>
      </p:sp>
      <p:graphicFrame>
        <p:nvGraphicFramePr>
          <p:cNvPr id="4194306" name="表格 3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858621" y="1647582"/>
          <a:ext cx="10934700" cy="29169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4975"/>
                <a:gridCol w="1419225"/>
                <a:gridCol w="1562100"/>
                <a:gridCol w="1562100"/>
                <a:gridCol w="1562100"/>
                <a:gridCol w="1562100"/>
                <a:gridCol w="1562100"/>
              </a:tblGrid>
              <a:tr h="4337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Parameter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Std. Err.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T-stat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P-value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Lower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Upper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463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const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-0.0192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0.0051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-3.7452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-0.0293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4118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ptv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-0.0002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9.814e-05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-2.4019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0.0163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-4.337e-05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momentum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0.0015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57.446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0.0820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0.0878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turnover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-18.429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-0.0054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size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8.88e-05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0.2973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0.7662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0.0007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5.609e-05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4.0024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0.0003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8667" name="文本框 6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8" name="图文框 1"/>
          <p:cNvSpPr/>
          <p:nvPr/>
        </p:nvSpPr>
        <p:spPr>
          <a:xfrm>
            <a:off x="858621" y="2474259"/>
            <a:ext cx="10867214" cy="517712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69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0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1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42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2" name="文本框 1"/>
          <p:cNvSpPr txBox="1"/>
          <p:nvPr/>
        </p:nvSpPr>
        <p:spPr>
          <a:xfrm>
            <a:off x="3741420" y="2493010"/>
            <a:ext cx="81978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Portfolio calculation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4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5" name="Freeform 22"/>
          <p:cNvSpPr/>
          <p:nvPr/>
        </p:nvSpPr>
        <p:spPr bwMode="auto">
          <a:xfrm>
            <a:off x="4376411" y="3411134"/>
            <a:ext cx="1633127" cy="1956465"/>
          </a:xfrm>
          <a:custGeom>
            <a:avLst/>
            <a:gdLst/>
            <a:ahLst/>
            <a:cxnLst>
              <a:cxn ang="0">
                <a:pos x="390" y="260"/>
              </a:cxn>
              <a:cxn ang="0">
                <a:pos x="390" y="467"/>
              </a:cxn>
              <a:cxn ang="0">
                <a:pos x="389" y="467"/>
              </a:cxn>
              <a:cxn ang="0">
                <a:pos x="113" y="353"/>
              </a:cxn>
              <a:cxn ang="0">
                <a:pos x="0" y="78"/>
              </a:cxn>
              <a:cxn ang="0">
                <a:pos x="0" y="77"/>
              </a:cxn>
              <a:cxn ang="0">
                <a:pos x="204" y="77"/>
              </a:cxn>
              <a:cxn ang="0">
                <a:pos x="208" y="77"/>
              </a:cxn>
              <a:cxn ang="0">
                <a:pos x="204" y="73"/>
              </a:cxn>
              <a:cxn ang="0">
                <a:pos x="191" y="43"/>
              </a:cxn>
              <a:cxn ang="0">
                <a:pos x="204" y="13"/>
              </a:cxn>
              <a:cxn ang="0">
                <a:pos x="234" y="0"/>
              </a:cxn>
              <a:cxn ang="0">
                <a:pos x="265" y="13"/>
              </a:cxn>
              <a:cxn ang="0">
                <a:pos x="277" y="43"/>
              </a:cxn>
              <a:cxn ang="0">
                <a:pos x="265" y="73"/>
              </a:cxn>
              <a:cxn ang="0">
                <a:pos x="261" y="77"/>
              </a:cxn>
              <a:cxn ang="0">
                <a:pos x="390" y="77"/>
              </a:cxn>
              <a:cxn ang="0">
                <a:pos x="390" y="200"/>
              </a:cxn>
              <a:cxn ang="0">
                <a:pos x="389" y="199"/>
              </a:cxn>
              <a:cxn ang="0">
                <a:pos x="359" y="186"/>
              </a:cxn>
              <a:cxn ang="0">
                <a:pos x="328" y="199"/>
              </a:cxn>
              <a:cxn ang="0">
                <a:pos x="316" y="229"/>
              </a:cxn>
              <a:cxn ang="0">
                <a:pos x="328" y="260"/>
              </a:cxn>
              <a:cxn ang="0">
                <a:pos x="359" y="272"/>
              </a:cxn>
              <a:cxn ang="0">
                <a:pos x="389" y="260"/>
              </a:cxn>
              <a:cxn ang="0">
                <a:pos x="390" y="260"/>
              </a:cxn>
            </a:cxnLst>
            <a:rect l="0" t="0" r="r" b="b"/>
            <a:pathLst>
              <a:path w="390" h="467">
                <a:moveTo>
                  <a:pt x="390" y="260"/>
                </a:moveTo>
                <a:cubicBezTo>
                  <a:pt x="390" y="467"/>
                  <a:pt x="390" y="467"/>
                  <a:pt x="390" y="467"/>
                </a:cubicBezTo>
                <a:cubicBezTo>
                  <a:pt x="390" y="467"/>
                  <a:pt x="389" y="467"/>
                  <a:pt x="389" y="467"/>
                </a:cubicBezTo>
                <a:cubicBezTo>
                  <a:pt x="281" y="467"/>
                  <a:pt x="190" y="429"/>
                  <a:pt x="113" y="353"/>
                </a:cubicBezTo>
                <a:cubicBezTo>
                  <a:pt x="38" y="277"/>
                  <a:pt x="0" y="186"/>
                  <a:pt x="0" y="78"/>
                </a:cubicBezTo>
                <a:cubicBezTo>
                  <a:pt x="0" y="78"/>
                  <a:pt x="0" y="77"/>
                  <a:pt x="0" y="77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08" y="77"/>
                  <a:pt x="208" y="77"/>
                  <a:pt x="208" y="77"/>
                </a:cubicBezTo>
                <a:cubicBezTo>
                  <a:pt x="207" y="76"/>
                  <a:pt x="205" y="75"/>
                  <a:pt x="204" y="73"/>
                </a:cubicBezTo>
                <a:cubicBezTo>
                  <a:pt x="196" y="65"/>
                  <a:pt x="191" y="55"/>
                  <a:pt x="191" y="43"/>
                </a:cubicBezTo>
                <a:cubicBezTo>
                  <a:pt x="191" y="31"/>
                  <a:pt x="196" y="21"/>
                  <a:pt x="204" y="13"/>
                </a:cubicBezTo>
                <a:cubicBezTo>
                  <a:pt x="212" y="4"/>
                  <a:pt x="223" y="0"/>
                  <a:pt x="234" y="0"/>
                </a:cubicBezTo>
                <a:cubicBezTo>
                  <a:pt x="246" y="0"/>
                  <a:pt x="256" y="4"/>
                  <a:pt x="265" y="13"/>
                </a:cubicBezTo>
                <a:cubicBezTo>
                  <a:pt x="273" y="21"/>
                  <a:pt x="277" y="31"/>
                  <a:pt x="277" y="43"/>
                </a:cubicBezTo>
                <a:cubicBezTo>
                  <a:pt x="277" y="55"/>
                  <a:pt x="273" y="65"/>
                  <a:pt x="265" y="73"/>
                </a:cubicBezTo>
                <a:cubicBezTo>
                  <a:pt x="263" y="75"/>
                  <a:pt x="262" y="76"/>
                  <a:pt x="261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0" y="200"/>
                  <a:pt x="390" y="200"/>
                  <a:pt x="390" y="200"/>
                </a:cubicBezTo>
                <a:cubicBezTo>
                  <a:pt x="390" y="200"/>
                  <a:pt x="389" y="199"/>
                  <a:pt x="389" y="199"/>
                </a:cubicBezTo>
                <a:cubicBezTo>
                  <a:pt x="381" y="191"/>
                  <a:pt x="370" y="186"/>
                  <a:pt x="359" y="186"/>
                </a:cubicBezTo>
                <a:cubicBezTo>
                  <a:pt x="347" y="186"/>
                  <a:pt x="337" y="191"/>
                  <a:pt x="328" y="199"/>
                </a:cubicBezTo>
                <a:cubicBezTo>
                  <a:pt x="320" y="207"/>
                  <a:pt x="316" y="218"/>
                  <a:pt x="316" y="229"/>
                </a:cubicBezTo>
                <a:cubicBezTo>
                  <a:pt x="316" y="241"/>
                  <a:pt x="320" y="251"/>
                  <a:pt x="328" y="260"/>
                </a:cubicBezTo>
                <a:cubicBezTo>
                  <a:pt x="337" y="268"/>
                  <a:pt x="347" y="272"/>
                  <a:pt x="359" y="272"/>
                </a:cubicBezTo>
                <a:cubicBezTo>
                  <a:pt x="370" y="272"/>
                  <a:pt x="381" y="268"/>
                  <a:pt x="389" y="260"/>
                </a:cubicBezTo>
                <a:lnTo>
                  <a:pt x="390" y="260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6" name="Freeform 24"/>
          <p:cNvSpPr/>
          <p:nvPr/>
        </p:nvSpPr>
        <p:spPr bwMode="auto">
          <a:xfrm>
            <a:off x="4376411" y="2108651"/>
            <a:ext cx="1938197" cy="1625820"/>
          </a:xfrm>
          <a:custGeom>
            <a:avLst/>
            <a:gdLst/>
            <a:ahLst/>
            <a:cxnLst>
              <a:cxn ang="0">
                <a:pos x="204" y="388"/>
              </a:cxn>
              <a:cxn ang="0">
                <a:pos x="0" y="388"/>
              </a:cxn>
              <a:cxn ang="0">
                <a:pos x="113" y="114"/>
              </a:cxn>
              <a:cxn ang="0">
                <a:pos x="389" y="0"/>
              </a:cxn>
              <a:cxn ang="0">
                <a:pos x="390" y="0"/>
              </a:cxn>
              <a:cxn ang="0">
                <a:pos x="390" y="203"/>
              </a:cxn>
              <a:cxn ang="0">
                <a:pos x="420" y="191"/>
              </a:cxn>
              <a:cxn ang="0">
                <a:pos x="450" y="203"/>
              </a:cxn>
              <a:cxn ang="0">
                <a:pos x="463" y="234"/>
              </a:cxn>
              <a:cxn ang="0">
                <a:pos x="450" y="264"/>
              </a:cxn>
              <a:cxn ang="0">
                <a:pos x="420" y="277"/>
              </a:cxn>
              <a:cxn ang="0">
                <a:pos x="390" y="265"/>
              </a:cxn>
              <a:cxn ang="0">
                <a:pos x="390" y="388"/>
              </a:cxn>
              <a:cxn ang="0">
                <a:pos x="261" y="388"/>
              </a:cxn>
              <a:cxn ang="0">
                <a:pos x="265" y="384"/>
              </a:cxn>
              <a:cxn ang="0">
                <a:pos x="277" y="354"/>
              </a:cxn>
              <a:cxn ang="0">
                <a:pos x="265" y="324"/>
              </a:cxn>
              <a:cxn ang="0">
                <a:pos x="234" y="311"/>
              </a:cxn>
              <a:cxn ang="0">
                <a:pos x="204" y="324"/>
              </a:cxn>
              <a:cxn ang="0">
                <a:pos x="191" y="354"/>
              </a:cxn>
              <a:cxn ang="0">
                <a:pos x="204" y="384"/>
              </a:cxn>
              <a:cxn ang="0">
                <a:pos x="204" y="388"/>
              </a:cxn>
            </a:cxnLst>
            <a:rect l="0" t="0" r="r" b="b"/>
            <a:pathLst>
              <a:path w="463" h="388">
                <a:moveTo>
                  <a:pt x="204" y="388"/>
                </a:moveTo>
                <a:cubicBezTo>
                  <a:pt x="0" y="388"/>
                  <a:pt x="0" y="388"/>
                  <a:pt x="0" y="388"/>
                </a:cubicBezTo>
                <a:cubicBezTo>
                  <a:pt x="0" y="281"/>
                  <a:pt x="38" y="189"/>
                  <a:pt x="113" y="114"/>
                </a:cubicBezTo>
                <a:cubicBezTo>
                  <a:pt x="190" y="38"/>
                  <a:pt x="281" y="0"/>
                  <a:pt x="389" y="0"/>
                </a:cubicBezTo>
                <a:cubicBezTo>
                  <a:pt x="389" y="0"/>
                  <a:pt x="390" y="0"/>
                  <a:pt x="390" y="0"/>
                </a:cubicBezTo>
                <a:cubicBezTo>
                  <a:pt x="390" y="203"/>
                  <a:pt x="390" y="203"/>
                  <a:pt x="390" y="203"/>
                </a:cubicBezTo>
                <a:cubicBezTo>
                  <a:pt x="398" y="195"/>
                  <a:pt x="408" y="191"/>
                  <a:pt x="420" y="191"/>
                </a:cubicBezTo>
                <a:cubicBezTo>
                  <a:pt x="431" y="191"/>
                  <a:pt x="442" y="195"/>
                  <a:pt x="450" y="203"/>
                </a:cubicBezTo>
                <a:cubicBezTo>
                  <a:pt x="458" y="212"/>
                  <a:pt x="463" y="222"/>
                  <a:pt x="463" y="234"/>
                </a:cubicBezTo>
                <a:cubicBezTo>
                  <a:pt x="463" y="246"/>
                  <a:pt x="458" y="256"/>
                  <a:pt x="450" y="264"/>
                </a:cubicBezTo>
                <a:cubicBezTo>
                  <a:pt x="442" y="273"/>
                  <a:pt x="431" y="277"/>
                  <a:pt x="420" y="277"/>
                </a:cubicBezTo>
                <a:cubicBezTo>
                  <a:pt x="408" y="277"/>
                  <a:pt x="398" y="273"/>
                  <a:pt x="390" y="265"/>
                </a:cubicBezTo>
                <a:cubicBezTo>
                  <a:pt x="390" y="388"/>
                  <a:pt x="390" y="388"/>
                  <a:pt x="390" y="388"/>
                </a:cubicBezTo>
                <a:cubicBezTo>
                  <a:pt x="261" y="388"/>
                  <a:pt x="261" y="388"/>
                  <a:pt x="261" y="388"/>
                </a:cubicBezTo>
                <a:cubicBezTo>
                  <a:pt x="262" y="387"/>
                  <a:pt x="263" y="386"/>
                  <a:pt x="265" y="384"/>
                </a:cubicBezTo>
                <a:cubicBezTo>
                  <a:pt x="273" y="376"/>
                  <a:pt x="277" y="366"/>
                  <a:pt x="277" y="354"/>
                </a:cubicBezTo>
                <a:cubicBezTo>
                  <a:pt x="277" y="342"/>
                  <a:pt x="273" y="332"/>
                  <a:pt x="265" y="324"/>
                </a:cubicBezTo>
                <a:cubicBezTo>
                  <a:pt x="256" y="315"/>
                  <a:pt x="246" y="311"/>
                  <a:pt x="234" y="311"/>
                </a:cubicBezTo>
                <a:cubicBezTo>
                  <a:pt x="223" y="311"/>
                  <a:pt x="212" y="315"/>
                  <a:pt x="204" y="324"/>
                </a:cubicBezTo>
                <a:cubicBezTo>
                  <a:pt x="196" y="332"/>
                  <a:pt x="191" y="342"/>
                  <a:pt x="191" y="354"/>
                </a:cubicBezTo>
                <a:cubicBezTo>
                  <a:pt x="191" y="366"/>
                  <a:pt x="196" y="376"/>
                  <a:pt x="204" y="384"/>
                </a:cubicBezTo>
                <a:lnTo>
                  <a:pt x="204" y="388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7" name="Freeform 25"/>
          <p:cNvSpPr/>
          <p:nvPr/>
        </p:nvSpPr>
        <p:spPr bwMode="auto">
          <a:xfrm>
            <a:off x="5958103" y="2091506"/>
            <a:ext cx="1623994" cy="1943677"/>
          </a:xfrm>
          <a:custGeom>
            <a:avLst/>
            <a:gdLst/>
            <a:ahLst/>
            <a:cxnLst>
              <a:cxn ang="0">
                <a:pos x="388" y="388"/>
              </a:cxn>
              <a:cxn ang="0">
                <a:pos x="182" y="388"/>
              </a:cxn>
              <a:cxn ang="0">
                <a:pos x="179" y="388"/>
              </a:cxn>
              <a:cxn ang="0">
                <a:pos x="182" y="391"/>
              </a:cxn>
              <a:cxn ang="0">
                <a:pos x="195" y="421"/>
              </a:cxn>
              <a:cxn ang="0">
                <a:pos x="182" y="452"/>
              </a:cxn>
              <a:cxn ang="0">
                <a:pos x="152" y="464"/>
              </a:cxn>
              <a:cxn ang="0">
                <a:pos x="122" y="452"/>
              </a:cxn>
              <a:cxn ang="0">
                <a:pos x="109" y="421"/>
              </a:cxn>
              <a:cxn ang="0">
                <a:pos x="122" y="391"/>
              </a:cxn>
              <a:cxn ang="0">
                <a:pos x="125" y="388"/>
              </a:cxn>
              <a:cxn ang="0">
                <a:pos x="0" y="388"/>
              </a:cxn>
              <a:cxn ang="0">
                <a:pos x="0" y="265"/>
              </a:cxn>
              <a:cxn ang="0">
                <a:pos x="30" y="277"/>
              </a:cxn>
              <a:cxn ang="0">
                <a:pos x="60" y="264"/>
              </a:cxn>
              <a:cxn ang="0">
                <a:pos x="73" y="234"/>
              </a:cxn>
              <a:cxn ang="0">
                <a:pos x="60" y="203"/>
              </a:cxn>
              <a:cxn ang="0">
                <a:pos x="30" y="191"/>
              </a:cxn>
              <a:cxn ang="0">
                <a:pos x="0" y="203"/>
              </a:cxn>
              <a:cxn ang="0">
                <a:pos x="0" y="0"/>
              </a:cxn>
              <a:cxn ang="0">
                <a:pos x="274" y="114"/>
              </a:cxn>
              <a:cxn ang="0">
                <a:pos x="388" y="388"/>
              </a:cxn>
            </a:cxnLst>
            <a:rect l="0" t="0" r="r" b="b"/>
            <a:pathLst>
              <a:path w="388" h="464">
                <a:moveTo>
                  <a:pt x="388" y="388"/>
                </a:moveTo>
                <a:cubicBezTo>
                  <a:pt x="182" y="388"/>
                  <a:pt x="182" y="388"/>
                  <a:pt x="182" y="388"/>
                </a:cubicBezTo>
                <a:cubicBezTo>
                  <a:pt x="179" y="388"/>
                  <a:pt x="179" y="388"/>
                  <a:pt x="179" y="388"/>
                </a:cubicBezTo>
                <a:cubicBezTo>
                  <a:pt x="180" y="389"/>
                  <a:pt x="181" y="390"/>
                  <a:pt x="182" y="391"/>
                </a:cubicBezTo>
                <a:cubicBezTo>
                  <a:pt x="191" y="399"/>
                  <a:pt x="195" y="409"/>
                  <a:pt x="195" y="421"/>
                </a:cubicBezTo>
                <a:cubicBezTo>
                  <a:pt x="195" y="433"/>
                  <a:pt x="191" y="443"/>
                  <a:pt x="182" y="452"/>
                </a:cubicBezTo>
                <a:cubicBezTo>
                  <a:pt x="174" y="460"/>
                  <a:pt x="164" y="464"/>
                  <a:pt x="152" y="464"/>
                </a:cubicBezTo>
                <a:cubicBezTo>
                  <a:pt x="140" y="464"/>
                  <a:pt x="130" y="460"/>
                  <a:pt x="122" y="452"/>
                </a:cubicBezTo>
                <a:cubicBezTo>
                  <a:pt x="113" y="443"/>
                  <a:pt x="109" y="433"/>
                  <a:pt x="109" y="421"/>
                </a:cubicBezTo>
                <a:cubicBezTo>
                  <a:pt x="109" y="409"/>
                  <a:pt x="113" y="399"/>
                  <a:pt x="122" y="391"/>
                </a:cubicBezTo>
                <a:cubicBezTo>
                  <a:pt x="123" y="390"/>
                  <a:pt x="124" y="389"/>
                  <a:pt x="125" y="388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265"/>
                  <a:pt x="0" y="265"/>
                  <a:pt x="0" y="265"/>
                </a:cubicBezTo>
                <a:cubicBezTo>
                  <a:pt x="8" y="273"/>
                  <a:pt x="18" y="277"/>
                  <a:pt x="30" y="277"/>
                </a:cubicBezTo>
                <a:cubicBezTo>
                  <a:pt x="41" y="277"/>
                  <a:pt x="52" y="273"/>
                  <a:pt x="60" y="264"/>
                </a:cubicBezTo>
                <a:cubicBezTo>
                  <a:pt x="68" y="256"/>
                  <a:pt x="73" y="246"/>
                  <a:pt x="73" y="234"/>
                </a:cubicBezTo>
                <a:cubicBezTo>
                  <a:pt x="73" y="222"/>
                  <a:pt x="68" y="212"/>
                  <a:pt x="60" y="203"/>
                </a:cubicBezTo>
                <a:cubicBezTo>
                  <a:pt x="52" y="195"/>
                  <a:pt x="41" y="191"/>
                  <a:pt x="30" y="191"/>
                </a:cubicBezTo>
                <a:cubicBezTo>
                  <a:pt x="18" y="191"/>
                  <a:pt x="8" y="195"/>
                  <a:pt x="0" y="203"/>
                </a:cubicBezTo>
                <a:cubicBezTo>
                  <a:pt x="0" y="0"/>
                  <a:pt x="0" y="0"/>
                  <a:pt x="0" y="0"/>
                </a:cubicBezTo>
                <a:cubicBezTo>
                  <a:pt x="107" y="0"/>
                  <a:pt x="198" y="38"/>
                  <a:pt x="274" y="114"/>
                </a:cubicBezTo>
                <a:cubicBezTo>
                  <a:pt x="350" y="189"/>
                  <a:pt x="388" y="281"/>
                  <a:pt x="388" y="3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8" name="Freeform 26"/>
          <p:cNvSpPr/>
          <p:nvPr/>
        </p:nvSpPr>
        <p:spPr bwMode="auto">
          <a:xfrm>
            <a:off x="5647553" y="3717326"/>
            <a:ext cx="1934544" cy="1633127"/>
          </a:xfrm>
          <a:custGeom>
            <a:avLst/>
            <a:gdLst/>
            <a:ahLst/>
            <a:cxnLst>
              <a:cxn ang="0">
                <a:pos x="256" y="3"/>
              </a:cxn>
              <a:cxn ang="0">
                <a:pos x="256" y="0"/>
              </a:cxn>
              <a:cxn ang="0">
                <a:pos x="462" y="0"/>
              </a:cxn>
              <a:cxn ang="0">
                <a:pos x="462" y="1"/>
              </a:cxn>
              <a:cxn ang="0">
                <a:pos x="348" y="276"/>
              </a:cxn>
              <a:cxn ang="0">
                <a:pos x="74" y="390"/>
              </a:cxn>
              <a:cxn ang="0">
                <a:pos x="74" y="183"/>
              </a:cxn>
              <a:cxn ang="0">
                <a:pos x="74" y="182"/>
              </a:cxn>
              <a:cxn ang="0">
                <a:pos x="73" y="183"/>
              </a:cxn>
              <a:cxn ang="0">
                <a:pos x="43" y="195"/>
              </a:cxn>
              <a:cxn ang="0">
                <a:pos x="12" y="183"/>
              </a:cxn>
              <a:cxn ang="0">
                <a:pos x="0" y="152"/>
              </a:cxn>
              <a:cxn ang="0">
                <a:pos x="12" y="122"/>
              </a:cxn>
              <a:cxn ang="0">
                <a:pos x="43" y="109"/>
              </a:cxn>
              <a:cxn ang="0">
                <a:pos x="73" y="122"/>
              </a:cxn>
              <a:cxn ang="0">
                <a:pos x="74" y="123"/>
              </a:cxn>
              <a:cxn ang="0">
                <a:pos x="74" y="0"/>
              </a:cxn>
              <a:cxn ang="0">
                <a:pos x="199" y="0"/>
              </a:cxn>
              <a:cxn ang="0">
                <a:pos x="196" y="3"/>
              </a:cxn>
              <a:cxn ang="0">
                <a:pos x="183" y="33"/>
              </a:cxn>
              <a:cxn ang="0">
                <a:pos x="196" y="64"/>
              </a:cxn>
              <a:cxn ang="0">
                <a:pos x="226" y="76"/>
              </a:cxn>
              <a:cxn ang="0">
                <a:pos x="256" y="64"/>
              </a:cxn>
              <a:cxn ang="0">
                <a:pos x="269" y="33"/>
              </a:cxn>
              <a:cxn ang="0">
                <a:pos x="256" y="3"/>
              </a:cxn>
            </a:cxnLst>
            <a:rect l="0" t="0" r="r" b="b"/>
            <a:pathLst>
              <a:path w="462" h="390">
                <a:moveTo>
                  <a:pt x="256" y="3"/>
                </a:moveTo>
                <a:cubicBezTo>
                  <a:pt x="256" y="0"/>
                  <a:pt x="256" y="0"/>
                  <a:pt x="256" y="0"/>
                </a:cubicBezTo>
                <a:cubicBezTo>
                  <a:pt x="462" y="0"/>
                  <a:pt x="462" y="0"/>
                  <a:pt x="462" y="0"/>
                </a:cubicBezTo>
                <a:cubicBezTo>
                  <a:pt x="462" y="0"/>
                  <a:pt x="462" y="1"/>
                  <a:pt x="462" y="1"/>
                </a:cubicBezTo>
                <a:cubicBezTo>
                  <a:pt x="462" y="109"/>
                  <a:pt x="424" y="200"/>
                  <a:pt x="348" y="276"/>
                </a:cubicBezTo>
                <a:cubicBezTo>
                  <a:pt x="272" y="352"/>
                  <a:pt x="181" y="390"/>
                  <a:pt x="74" y="390"/>
                </a:cubicBezTo>
                <a:cubicBezTo>
                  <a:pt x="74" y="183"/>
                  <a:pt x="74" y="183"/>
                  <a:pt x="74" y="183"/>
                </a:cubicBezTo>
                <a:cubicBezTo>
                  <a:pt x="74" y="182"/>
                  <a:pt x="74" y="182"/>
                  <a:pt x="74" y="182"/>
                </a:cubicBezTo>
                <a:cubicBezTo>
                  <a:pt x="74" y="182"/>
                  <a:pt x="73" y="183"/>
                  <a:pt x="73" y="183"/>
                </a:cubicBezTo>
                <a:cubicBezTo>
                  <a:pt x="65" y="191"/>
                  <a:pt x="54" y="195"/>
                  <a:pt x="43" y="195"/>
                </a:cubicBezTo>
                <a:cubicBezTo>
                  <a:pt x="31" y="195"/>
                  <a:pt x="21" y="191"/>
                  <a:pt x="12" y="183"/>
                </a:cubicBezTo>
                <a:cubicBezTo>
                  <a:pt x="4" y="174"/>
                  <a:pt x="0" y="164"/>
                  <a:pt x="0" y="152"/>
                </a:cubicBezTo>
                <a:cubicBezTo>
                  <a:pt x="0" y="141"/>
                  <a:pt x="4" y="130"/>
                  <a:pt x="12" y="122"/>
                </a:cubicBezTo>
                <a:cubicBezTo>
                  <a:pt x="21" y="114"/>
                  <a:pt x="31" y="109"/>
                  <a:pt x="43" y="109"/>
                </a:cubicBezTo>
                <a:cubicBezTo>
                  <a:pt x="54" y="109"/>
                  <a:pt x="65" y="114"/>
                  <a:pt x="73" y="122"/>
                </a:cubicBezTo>
                <a:cubicBezTo>
                  <a:pt x="73" y="122"/>
                  <a:pt x="74" y="123"/>
                  <a:pt x="74" y="123"/>
                </a:cubicBezTo>
                <a:cubicBezTo>
                  <a:pt x="74" y="0"/>
                  <a:pt x="74" y="0"/>
                  <a:pt x="74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8" y="1"/>
                  <a:pt x="197" y="2"/>
                  <a:pt x="196" y="3"/>
                </a:cubicBezTo>
                <a:cubicBezTo>
                  <a:pt x="187" y="11"/>
                  <a:pt x="183" y="21"/>
                  <a:pt x="183" y="33"/>
                </a:cubicBezTo>
                <a:cubicBezTo>
                  <a:pt x="183" y="45"/>
                  <a:pt x="187" y="55"/>
                  <a:pt x="196" y="64"/>
                </a:cubicBezTo>
                <a:cubicBezTo>
                  <a:pt x="204" y="72"/>
                  <a:pt x="214" y="76"/>
                  <a:pt x="226" y="76"/>
                </a:cubicBezTo>
                <a:cubicBezTo>
                  <a:pt x="238" y="76"/>
                  <a:pt x="248" y="72"/>
                  <a:pt x="256" y="64"/>
                </a:cubicBezTo>
                <a:cubicBezTo>
                  <a:pt x="265" y="55"/>
                  <a:pt x="269" y="45"/>
                  <a:pt x="269" y="33"/>
                </a:cubicBezTo>
                <a:cubicBezTo>
                  <a:pt x="269" y="21"/>
                  <a:pt x="265" y="11"/>
                  <a:pt x="256" y="3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9" name="TextBox 13"/>
          <p:cNvSpPr txBox="1"/>
          <p:nvPr/>
        </p:nvSpPr>
        <p:spPr>
          <a:xfrm>
            <a:off x="3983355" y="1121410"/>
            <a:ext cx="4615815" cy="664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Portfolio Formation</a:t>
            </a:r>
          </a:p>
        </p:txBody>
      </p:sp>
      <p:sp>
        <p:nvSpPr>
          <p:cNvPr id="1048680" name="TextBox 13"/>
          <p:cNvSpPr txBox="1"/>
          <p:nvPr/>
        </p:nvSpPr>
        <p:spPr>
          <a:xfrm>
            <a:off x="7701915" y="2108835"/>
            <a:ext cx="3837305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Choose 5 stock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minimum factor value</a:t>
            </a:r>
          </a:p>
        </p:txBody>
      </p:sp>
      <p:sp>
        <p:nvSpPr>
          <p:cNvPr id="1048681" name="TextBox 13"/>
          <p:cNvSpPr txBox="1"/>
          <p:nvPr/>
        </p:nvSpPr>
        <p:spPr>
          <a:xfrm>
            <a:off x="5120640" y="265493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48682" name="TextBox 13"/>
          <p:cNvSpPr txBox="1"/>
          <p:nvPr/>
        </p:nvSpPr>
        <p:spPr>
          <a:xfrm>
            <a:off x="654050" y="2108835"/>
            <a:ext cx="361950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 the beginning of each month,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calculate factor value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for every stock</a:t>
            </a:r>
          </a:p>
        </p:txBody>
      </p:sp>
      <p:sp>
        <p:nvSpPr>
          <p:cNvPr id="1048683" name="文本框 3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4" name="TextBox 13"/>
          <p:cNvSpPr txBox="1"/>
          <p:nvPr/>
        </p:nvSpPr>
        <p:spPr>
          <a:xfrm>
            <a:off x="6390640" y="268160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48685" name="TextBox 13"/>
          <p:cNvSpPr txBox="1"/>
          <p:nvPr/>
        </p:nvSpPr>
        <p:spPr>
          <a:xfrm>
            <a:off x="6390640" y="39471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48686" name="TextBox 13"/>
          <p:cNvSpPr txBox="1"/>
          <p:nvPr/>
        </p:nvSpPr>
        <p:spPr>
          <a:xfrm>
            <a:off x="5086350" y="39217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048687" name="TextBox 13"/>
          <p:cNvSpPr txBox="1"/>
          <p:nvPr/>
        </p:nvSpPr>
        <p:spPr>
          <a:xfrm>
            <a:off x="7702550" y="4052570"/>
            <a:ext cx="404749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Invest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in these stocks 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as weight</a:t>
            </a:r>
          </a:p>
        </p:txBody>
      </p:sp>
      <p:sp>
        <p:nvSpPr>
          <p:cNvPr id="1048688" name="TextBox 13"/>
          <p:cNvSpPr txBox="1"/>
          <p:nvPr/>
        </p:nvSpPr>
        <p:spPr>
          <a:xfrm>
            <a:off x="501650" y="4052570"/>
            <a:ext cx="361950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Hold these shares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until the next month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0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1" name="文本框 2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2" name="文本框 3"/>
          <p:cNvSpPr txBox="1"/>
          <p:nvPr/>
        </p:nvSpPr>
        <p:spPr>
          <a:xfrm>
            <a:off x="1075764" y="4370294"/>
            <a:ext cx="250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portfolio value monthly </a:t>
            </a:r>
          </a:p>
        </p:txBody>
      </p:sp>
      <p:sp>
        <p:nvSpPr>
          <p:cNvPr id="1048693" name="文本框 3"/>
          <p:cNvSpPr txBox="1"/>
          <p:nvPr/>
        </p:nvSpPr>
        <p:spPr>
          <a:xfrm>
            <a:off x="1075764" y="1729306"/>
            <a:ext cx="2505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assume there is no any transaction cost.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a limitation of our project. We will improve this part in next project.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612005" y="1720428"/>
                <a:ext cx="6096000" cy="43084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portfolio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time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 smtClean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𝑝𝑟𝑖𝑐𝑒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 smtClean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𝑤𝑒𝑖𝑔h𝑡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𝑡𝑜𝑡𝑎𝑙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𝑚𝑎𝑟𝑘𝑒𝑡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𝑡𝑜𝑡𝑎𝑙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𝑚𝑎𝑟𝑘𝑒𝑡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𝑣𝑎𝑙𝑢𝑒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 smtClean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∗(</m:t>
                          </m:r>
                          <m:f>
                            <m:f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en-US" altLang="zh-CN" kern="100" dirty="0" smtClean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/>
                          </m:ctrlPr>
                        </m:sSubPr>
                        <m:e>
                          <m:r>
                            <a:rPr lang="en-US" altLang="zh-CN" i="1"/>
                            <m:t>𝑃𝑜𝑟𝑡𝑓𝑜𝑙𝑖𝑜</m:t>
                          </m:r>
                          <m:r>
                            <a:rPr lang="en-US" altLang="zh-CN" i="1"/>
                            <m:t> </m:t>
                          </m:r>
                          <m:r>
                            <a:rPr lang="en-US" altLang="zh-CN" i="1"/>
                            <m:t>𝑉𝑎𝑙𝑢𝑒</m:t>
                          </m:r>
                        </m:e>
                        <m:sub>
                          <m:r>
                            <a:rPr lang="en-US" altLang="zh-CN" i="1"/>
                            <m:t>𝑡</m:t>
                          </m:r>
                        </m:sub>
                      </m:sSub>
                      <m:r>
                        <a:rPr lang="en-US" altLang="zh-CN" i="1"/>
                        <m:t>=</m:t>
                      </m:r>
                      <m:sSub>
                        <m:sSubPr>
                          <m:ctrlPr>
                            <a:rPr lang="zh-CN" altLang="zh-CN" i="1"/>
                          </m:ctrlPr>
                        </m:sSubPr>
                        <m:e>
                          <m:r>
                            <a:rPr lang="en-US" altLang="zh-CN" i="1"/>
                            <m:t>𝑃𝑜𝑟𝑡𝑓𝑜𝑙𝑖𝑜</m:t>
                          </m:r>
                          <m:r>
                            <a:rPr lang="en-US" altLang="zh-CN" i="1"/>
                            <m:t> </m:t>
                          </m:r>
                          <m:r>
                            <a:rPr lang="en-US" altLang="zh-CN" i="1"/>
                            <m:t>𝑉𝑎𝑙𝑢𝑒</m:t>
                          </m:r>
                        </m:e>
                        <m:sub>
                          <m:r>
                            <a:rPr lang="en-US" altLang="zh-CN" i="1"/>
                            <m:t>𝑡</m:t>
                          </m:r>
                          <m:r>
                            <a:rPr lang="en-US" altLang="zh-CN" i="1"/>
                            <m:t>−1</m:t>
                          </m:r>
                        </m:sub>
                      </m:sSub>
                      <m:r>
                        <a:rPr lang="en-US" altLang="zh-CN" i="1"/>
                        <m:t>∗(1+</m:t>
                      </m:r>
                      <m:sSub>
                        <m:sSubPr>
                          <m:ctrlPr>
                            <a:rPr lang="zh-CN" altLang="zh-CN" i="1"/>
                          </m:ctrlPr>
                        </m:sSubPr>
                        <m:e>
                          <m:r>
                            <a:rPr lang="en-US" altLang="zh-CN" i="1"/>
                            <m:t>𝑟</m:t>
                          </m:r>
                        </m:e>
                        <m:sub>
                          <m:r>
                            <a:rPr lang="en-US" altLang="zh-CN" i="1"/>
                            <m:t>𝑡</m:t>
                          </m:r>
                        </m:sub>
                      </m:sSub>
                      <m:r>
                        <a:rPr lang="en-US" altLang="zh-CN" i="1"/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05" y="1720428"/>
                <a:ext cx="6096000" cy="43084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2"/>
          <p:cNvPicPr>
            <a:picLocks noChangeAspect="1"/>
          </p:cNvPicPr>
          <p:nvPr/>
        </p:nvPicPr>
        <p:blipFill rotWithShape="1">
          <a:blip r:embed="rId2" cstate="print"/>
          <a:srcRect t="32459" b="20012"/>
          <a:stretch>
            <a:fillRect/>
          </a:stretch>
        </p:blipFill>
        <p:spPr>
          <a:xfrm>
            <a:off x="0" y="0"/>
            <a:ext cx="12192000" cy="3477598"/>
          </a:xfrm>
          <a:prstGeom prst="rect">
            <a:avLst/>
          </a:prstGeom>
        </p:spPr>
      </p:pic>
      <p:sp>
        <p:nvSpPr>
          <p:cNvPr id="1048695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6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7" name="Rectangle 8"/>
          <p:cNvSpPr/>
          <p:nvPr/>
        </p:nvSpPr>
        <p:spPr>
          <a:xfrm>
            <a:off x="1" y="3344534"/>
            <a:ext cx="12191999" cy="857756"/>
          </a:xfrm>
          <a:prstGeom prst="rect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46" name="Straight Connector 22"/>
          <p:cNvCxnSpPr>
            <a:cxnSpLocks/>
          </p:cNvCxnSpPr>
          <p:nvPr/>
        </p:nvCxnSpPr>
        <p:spPr>
          <a:xfrm>
            <a:off x="4264503" y="4651066"/>
            <a:ext cx="0" cy="134968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Connector 23"/>
          <p:cNvCxnSpPr>
            <a:cxnSpLocks/>
          </p:cNvCxnSpPr>
          <p:nvPr/>
        </p:nvCxnSpPr>
        <p:spPr>
          <a:xfrm>
            <a:off x="7938287" y="4651066"/>
            <a:ext cx="0" cy="136873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8" name="矩形 24"/>
          <p:cNvSpPr/>
          <p:nvPr/>
        </p:nvSpPr>
        <p:spPr>
          <a:xfrm>
            <a:off x="414655" y="4363720"/>
            <a:ext cx="3515360" cy="2214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Simply holding portfolio and adjusting stock position at the beginning of each month</a:t>
            </a:r>
          </a:p>
        </p:txBody>
      </p:sp>
      <p:sp>
        <p:nvSpPr>
          <p:cNvPr id="1048699" name="矩形 3"/>
          <p:cNvSpPr/>
          <p:nvPr/>
        </p:nvSpPr>
        <p:spPr>
          <a:xfrm>
            <a:off x="927236" y="346645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1</a:t>
            </a:r>
          </a:p>
        </p:txBody>
      </p:sp>
      <p:sp>
        <p:nvSpPr>
          <p:cNvPr id="1048700" name="矩形 4"/>
          <p:cNvSpPr/>
          <p:nvPr/>
        </p:nvSpPr>
        <p:spPr>
          <a:xfrm>
            <a:off x="4850901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2</a:t>
            </a:r>
          </a:p>
        </p:txBody>
      </p:sp>
      <p:sp>
        <p:nvSpPr>
          <p:cNvPr id="1048701" name="矩形 5"/>
          <p:cNvSpPr/>
          <p:nvPr/>
        </p:nvSpPr>
        <p:spPr>
          <a:xfrm>
            <a:off x="8760596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Benchmark</a:t>
            </a:r>
          </a:p>
        </p:txBody>
      </p:sp>
      <p:sp>
        <p:nvSpPr>
          <p:cNvPr id="1048702" name="矩形 29"/>
          <p:cNvSpPr/>
          <p:nvPr/>
        </p:nvSpPr>
        <p:spPr>
          <a:xfrm>
            <a:off x="4114165" y="4202430"/>
            <a:ext cx="3963670" cy="2288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Long hoding portfolio and short holding stock position in HS300, adjusting monthly</a:t>
            </a:r>
          </a:p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703" name="矩形 30"/>
          <p:cNvSpPr/>
          <p:nvPr/>
        </p:nvSpPr>
        <p:spPr>
          <a:xfrm>
            <a:off x="8369935" y="4651375"/>
            <a:ext cx="3271520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HS300 index</a:t>
            </a:r>
          </a:p>
        </p:txBody>
      </p:sp>
      <p:sp>
        <p:nvSpPr>
          <p:cNvPr id="1048704" name="文本框 9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705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6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7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4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08" name="文本框 1"/>
          <p:cNvSpPr txBox="1"/>
          <p:nvPr/>
        </p:nvSpPr>
        <p:spPr>
          <a:xfrm>
            <a:off x="3709670" y="2634615"/>
            <a:ext cx="80143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</a:t>
            </a:r>
          </a:p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Evaluation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0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1" name="文本框 1"/>
          <p:cNvSpPr txBox="1"/>
          <p:nvPr/>
        </p:nvSpPr>
        <p:spPr>
          <a:xfrm>
            <a:off x="1077595" y="311785"/>
            <a:ext cx="7852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09980"/>
            <a:ext cx="10627360" cy="4210685"/>
          </a:xfrm>
          <a:prstGeom prst="rect">
            <a:avLst/>
          </a:prstGeom>
        </p:spPr>
      </p:pic>
      <p:graphicFrame>
        <p:nvGraphicFramePr>
          <p:cNvPr id="4194307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78230" y="5320665"/>
          <a:ext cx="10209530" cy="795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04765"/>
                <a:gridCol w="5104765"/>
              </a:tblGrid>
              <a:tr h="414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X: </a:t>
                      </a:r>
                      <a:r>
                        <a:rPr lang="zh-CN" altLang="en-US" sz="1400" b="1" dirty="0">
                          <a:sym typeface="+mn-ea"/>
                        </a:rPr>
                        <a:t>Time: Month From 2012.03 To 2019.12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Orange: </a:t>
                      </a:r>
                      <a:r>
                        <a:rPr lang="zh-CN" altLang="en-US" sz="1400" dirty="0">
                          <a:sym typeface="+mn-ea"/>
                        </a:rPr>
                        <a:t>Portfolio accumulated return</a:t>
                      </a:r>
                      <a:endParaRPr lang="en-US" altLang="zh-CN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Y: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Blue: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 </a:t>
                      </a:r>
                      <a:r>
                        <a:rPr lang="en-US" altLang="zh-CN" sz="1400" b="1" dirty="0">
                          <a:sym typeface="+mn-ea"/>
                        </a:rPr>
                        <a:t>of  HS300</a:t>
                      </a:r>
                      <a:endParaRPr lang="zh-CN" altLang="en-US" sz="14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3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918210"/>
            <a:ext cx="11174095" cy="4493895"/>
          </a:xfrm>
          <a:prstGeom prst="rect">
            <a:avLst/>
          </a:prstGeom>
        </p:spPr>
      </p:pic>
      <p:sp>
        <p:nvSpPr>
          <p:cNvPr id="1048714" name="文本框 5"/>
          <p:cNvSpPr txBox="1"/>
          <p:nvPr/>
        </p:nvSpPr>
        <p:spPr>
          <a:xfrm>
            <a:off x="1960880" y="5412105"/>
            <a:ext cx="8270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Accumulated return of Startegy via Long portfolio and Short HS300</a:t>
            </a:r>
          </a:p>
        </p:txBody>
      </p:sp>
      <p:sp>
        <p:nvSpPr>
          <p:cNvPr id="1048715" name="文本框 2"/>
          <p:cNvSpPr txBox="1"/>
          <p:nvPr/>
        </p:nvSpPr>
        <p:spPr>
          <a:xfrm>
            <a:off x="1077595" y="311785"/>
            <a:ext cx="618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488"/>
            <a:ext cx="12192000" cy="4632512"/>
          </a:xfrm>
          <a:prstGeom prst="rect">
            <a:avLst/>
          </a:prstGeom>
        </p:spPr>
      </p:pic>
      <p:sp>
        <p:nvSpPr>
          <p:cNvPr id="1048589" name="文本框 3"/>
          <p:cNvSpPr txBox="1"/>
          <p:nvPr/>
        </p:nvSpPr>
        <p:spPr>
          <a:xfrm>
            <a:off x="1057968" y="1561596"/>
            <a:ext cx="3661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1048590" name="矩形: 圆角 1"/>
          <p:cNvSpPr/>
          <p:nvPr/>
        </p:nvSpPr>
        <p:spPr>
          <a:xfrm>
            <a:off x="4059324" y="551721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91" name="文本框 7"/>
          <p:cNvSpPr txBox="1"/>
          <p:nvPr/>
        </p:nvSpPr>
        <p:spPr>
          <a:xfrm>
            <a:off x="4456140" y="531449"/>
            <a:ext cx="2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PTV Group</a:t>
            </a:r>
          </a:p>
        </p:txBody>
      </p:sp>
      <p:sp>
        <p:nvSpPr>
          <p:cNvPr id="1048592" name="文本框 1"/>
          <p:cNvSpPr txBox="1"/>
          <p:nvPr/>
        </p:nvSpPr>
        <p:spPr>
          <a:xfrm>
            <a:off x="4897583" y="1522991"/>
            <a:ext cx="65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 review, Data Description, Summary and making PPT  </a:t>
            </a:r>
          </a:p>
        </p:txBody>
      </p:sp>
      <p:sp>
        <p:nvSpPr>
          <p:cNvPr id="1048593" name="文本框 2"/>
          <p:cNvSpPr txBox="1"/>
          <p:nvPr/>
        </p:nvSpPr>
        <p:spPr>
          <a:xfrm>
            <a:off x="4897583" y="2144399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 construction and </a:t>
            </a:r>
            <a:r>
              <a:rPr lang="zh-CN" altLang="en-US" dirty="0"/>
              <a:t>Fama-MacBeth regression</a:t>
            </a:r>
          </a:p>
        </p:txBody>
      </p:sp>
      <p:sp>
        <p:nvSpPr>
          <p:cNvPr id="1048594" name="文本框 10"/>
          <p:cNvSpPr txBox="1"/>
          <p:nvPr/>
        </p:nvSpPr>
        <p:spPr>
          <a:xfrm>
            <a:off x="4897582" y="2827958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Selection and Portfolio value calculation</a:t>
            </a:r>
            <a:endParaRPr lang="zh-CN" altLang="en-US" dirty="0"/>
          </a:p>
        </p:txBody>
      </p:sp>
      <p:sp>
        <p:nvSpPr>
          <p:cNvPr id="1048595" name="文本框 11"/>
          <p:cNvSpPr txBox="1"/>
          <p:nvPr/>
        </p:nvSpPr>
        <p:spPr>
          <a:xfrm>
            <a:off x="4897581" y="3390353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Performance Evaluation, Review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extBox 13"/>
          <p:cNvSpPr txBox="1"/>
          <p:nvPr/>
        </p:nvSpPr>
        <p:spPr>
          <a:xfrm>
            <a:off x="5601970" y="4953635"/>
            <a:ext cx="5514340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en-US" altLang="zh-CN" sz="36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Maximum drawdown</a:t>
            </a:r>
            <a:endParaRPr lang="en-US" altLang="zh-CN" sz="36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7" name="TextBox 13"/>
          <p:cNvSpPr txBox="1"/>
          <p:nvPr/>
        </p:nvSpPr>
        <p:spPr>
          <a:xfrm>
            <a:off x="6229350" y="1391285"/>
            <a:ext cx="351790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en-US" altLang="zh-CN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Annual Return</a:t>
            </a:r>
            <a:endParaRPr lang="en-US" altLang="zh-CN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8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9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0" name="文本框 2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1" name="Freeform 13"/>
          <p:cNvSpPr/>
          <p:nvPr/>
        </p:nvSpPr>
        <p:spPr>
          <a:xfrm rot="2561600">
            <a:off x="4389755" y="4740275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2" name="Freeform 14"/>
          <p:cNvSpPr/>
          <p:nvPr/>
        </p:nvSpPr>
        <p:spPr>
          <a:xfrm>
            <a:off x="4625340" y="3681095"/>
            <a:ext cx="79946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3" name="Freeform 15"/>
          <p:cNvSpPr/>
          <p:nvPr/>
        </p:nvSpPr>
        <p:spPr>
          <a:xfrm rot="19038400">
            <a:off x="4389755" y="2602230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4" name="Oval 16"/>
          <p:cNvSpPr/>
          <p:nvPr/>
        </p:nvSpPr>
        <p:spPr>
          <a:xfrm>
            <a:off x="2470150" y="2595245"/>
            <a:ext cx="2275840" cy="2275840"/>
          </a:xfrm>
          <a:prstGeom prst="ellipse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1048725" name="Freeform 17"/>
          <p:cNvSpPr/>
          <p:nvPr/>
        </p:nvSpPr>
        <p:spPr>
          <a:xfrm>
            <a:off x="4752975" y="136461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048726" name="Freeform 18"/>
          <p:cNvSpPr/>
          <p:nvPr/>
        </p:nvSpPr>
        <p:spPr>
          <a:xfrm>
            <a:off x="5204460" y="3050540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1048727" name="Freeform 26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  <p:cxnSp>
        <p:nvCxnSpPr>
          <p:cNvPr id="3145752" name="Straight Connector 6"/>
          <p:cNvCxnSpPr>
            <a:cxnSpLocks/>
          </p:cNvCxnSpPr>
          <p:nvPr/>
        </p:nvCxnSpPr>
        <p:spPr>
          <a:xfrm flipV="1">
            <a:off x="6130925" y="1939925"/>
            <a:ext cx="3644900" cy="2667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Straight Connector 7"/>
          <p:cNvCxnSpPr>
            <a:cxnSpLocks/>
            <a:endCxn id="18" idx="2"/>
          </p:cNvCxnSpPr>
          <p:nvPr/>
        </p:nvCxnSpPr>
        <p:spPr>
          <a:xfrm>
            <a:off x="6527800" y="3757295"/>
            <a:ext cx="3561080" cy="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Straight Connector 8"/>
          <p:cNvCxnSpPr>
            <a:cxnSpLocks/>
          </p:cNvCxnSpPr>
          <p:nvPr/>
        </p:nvCxnSpPr>
        <p:spPr>
          <a:xfrm>
            <a:off x="6130925" y="5507355"/>
            <a:ext cx="4455795" cy="22225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8" name="Freeform 17"/>
          <p:cNvSpPr/>
          <p:nvPr/>
        </p:nvSpPr>
        <p:spPr>
          <a:xfrm>
            <a:off x="5204460" y="3074670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48729" name="Freeform 17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048730" name="TextBox 13"/>
          <p:cNvSpPr txBox="1"/>
          <p:nvPr/>
        </p:nvSpPr>
        <p:spPr>
          <a:xfrm>
            <a:off x="6868795" y="3149600"/>
            <a:ext cx="287909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zh-CN" altLang="en-US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Sharp ratio</a:t>
            </a:r>
            <a:endParaRPr lang="zh-CN" altLang="en-US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31" name="文本框 38"/>
          <p:cNvSpPr txBox="1"/>
          <p:nvPr/>
        </p:nvSpPr>
        <p:spPr>
          <a:xfrm>
            <a:off x="2475865" y="3281045"/>
            <a:ext cx="2277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 criterion</a:t>
            </a:r>
            <a:endParaRPr lang="en-US" altLang="en-US" sz="2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8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591464" y="1791919"/>
          <a:ext cx="5334000" cy="37604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1009"/>
                <a:gridCol w="2142991"/>
              </a:tblGrid>
              <a:tr h="310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Index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Value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6965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0.019</a:t>
                      </a:r>
                      <a:r>
                        <a:rPr lang="en-US" altLang="zh-CN" sz="1600" b="1" dirty="0"/>
                        <a:t>6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Portfolio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0.245</a:t>
                      </a:r>
                      <a:r>
                        <a:rPr lang="en-US" altLang="zh-CN" sz="1600" b="1" dirty="0"/>
                        <a:t>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1326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Startegy of </a:t>
                      </a:r>
                      <a:r>
                        <a:rPr lang="zh-CN" altLang="en-US" sz="1600" b="1" dirty="0"/>
                        <a:t>Long Portfolio and Short 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0.2262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information ratio </a:t>
                      </a:r>
                      <a:r>
                        <a:rPr lang="zh-CN" altLang="en-US" sz="1600" b="0" dirty="0"/>
                        <a:t>of Portfolio</a:t>
                      </a:r>
                      <a:endParaRPr lang="zh-CN" altLang="en-US" sz="1600" b="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0.2408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8732" name="六边形 9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3" name="文本框 10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3" name="图片 13" descr="微信图片_202003271904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6453" y="1791919"/>
            <a:ext cx="5620134" cy="2888757"/>
          </a:xfrm>
          <a:prstGeom prst="rect">
            <a:avLst/>
          </a:prstGeom>
        </p:spPr>
      </p:pic>
      <p:sp>
        <p:nvSpPr>
          <p:cNvPr id="1048734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92200" y="1864494"/>
          <a:ext cx="10055860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95290"/>
                <a:gridCol w="4560570"/>
              </a:tblGrid>
              <a:tr h="471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Portfolio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0.24083469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benchmark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-0.08608367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1703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Startegy of </a:t>
                      </a:r>
                      <a:endParaRPr lang="en-US" altLang="zh-CN" sz="2000" b="0" kern="1200" dirty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Long Portfolio and Short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0.68674876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8735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6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7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0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927098" y="1632045"/>
          <a:ext cx="9911080" cy="33390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908479"/>
                <a:gridCol w="4002601"/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Index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Value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944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Portfolio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-0.233</a:t>
                      </a:r>
                      <a:r>
                        <a:rPr lang="en-US" altLang="zh-CN" sz="2000" b="1" dirty="0"/>
                        <a:t>5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8122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-0.195</a:t>
                      </a:r>
                      <a:r>
                        <a:rPr lang="en-US" altLang="zh-CN" sz="2000" b="1" dirty="0"/>
                        <a:t>8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  <a:tr h="10637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endParaRPr lang="en-US" altLang="zh-CN" sz="2000" b="0" dirty="0"/>
                    </a:p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Long Portfolio and Short 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-0.1849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8738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9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40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</a:p>
        </p:txBody>
      </p:sp>
      <p:sp>
        <p:nvSpPr>
          <p:cNvPr id="1048742" name="文本框 1"/>
          <p:cNvSpPr txBox="1"/>
          <p:nvPr/>
        </p:nvSpPr>
        <p:spPr>
          <a:xfrm>
            <a:off x="1516380" y="930275"/>
            <a:ext cx="873506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Balakrishnan K． ，E． Bartov，L． Faurel． 2010． Post Loss/ Profit  Announcement Drift． Journal of Accounting and Econom- ics，50: 20 ～ 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Bradshaw，M． T． 2004． How Do Analysts Use Their Earnings Forecasts in Generating Stock Recommendations? The Accounting Review，79: 25 ～ 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Cooper M． J． ，H． Gulen，M． J． Schill． 2008． Asset Growth and the Cross － section of Stock Returns． Journal of Fi- nance，63: 1609 ～ 1651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Dechow P． ，A． Hutton，R． Sloan． 1999． An Empirical Assessment of the Residual Income Valuation Model． Journal of Accounting Economics，26: 1 ～ 34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Fama E． F． ，K． R． French． 2000． Forecasting Profit- ability and Earnings． Journal of Business，72: 161 ～ 175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Francis J． ，P． Olsson，D． Oswald． 2000． Comparing the Accuracy and Explainability of Dividend，Free Cash Flow and Abnormal Earnings Equity Valuation Models，Journal of Ac- counting Research，38: 45 ～ 70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and Data</a:t>
            </a:r>
          </a:p>
        </p:txBody>
      </p:sp>
      <p:sp>
        <p:nvSpPr>
          <p:cNvPr id="1048744" name="文本框 1"/>
          <p:cNvSpPr txBox="1"/>
          <p:nvPr/>
        </p:nvSpPr>
        <p:spPr>
          <a:xfrm>
            <a:off x="1597062" y="2550646"/>
            <a:ext cx="873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Code and Data can be downloaded from: </a:t>
            </a:r>
          </a:p>
          <a:p>
            <a:endParaRPr lang="en-US" altLang="zh-CN" sz="2000" b="1" dirty="0"/>
          </a:p>
          <a:p>
            <a:r>
              <a:rPr lang="en-US" altLang="zh-CN" sz="2000" b="1" dirty="0">
                <a:hlinkClick r:id="rId2"/>
              </a:rPr>
              <a:t>https://github.com/king-yellow/PTV_Group_factor_project/tree/master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51"/>
            <a:ext cx="12192000" cy="6610449"/>
          </a:xfrm>
          <a:prstGeom prst="rect">
            <a:avLst/>
          </a:prstGeom>
        </p:spPr>
      </p:pic>
      <p:sp>
        <p:nvSpPr>
          <p:cNvPr id="1048745" name="文本框 5"/>
          <p:cNvSpPr txBox="1"/>
          <p:nvPr/>
        </p:nvSpPr>
        <p:spPr>
          <a:xfrm>
            <a:off x="3276603" y="1516292"/>
            <a:ext cx="5638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 You</a:t>
            </a:r>
            <a:endParaRPr lang="zh-CN" altLang="en-US" sz="660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"/>
            <a:ext cx="12192000" cy="6847728"/>
          </a:xfrm>
          <a:prstGeom prst="rect">
            <a:avLst/>
          </a:prstGeom>
        </p:spPr>
      </p:pic>
      <p:sp>
        <p:nvSpPr>
          <p:cNvPr id="1048596" name="矩形 11"/>
          <p:cNvSpPr/>
          <p:nvPr/>
        </p:nvSpPr>
        <p:spPr>
          <a:xfrm>
            <a:off x="2801257" y="647700"/>
            <a:ext cx="9390743" cy="5562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7" name="六边形 12"/>
          <p:cNvSpPr/>
          <p:nvPr/>
        </p:nvSpPr>
        <p:spPr>
          <a:xfrm rot="5400000">
            <a:off x="1538513" y="2340428"/>
            <a:ext cx="2525488" cy="2177144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8" name="文本框 13"/>
          <p:cNvSpPr txBox="1"/>
          <p:nvPr/>
        </p:nvSpPr>
        <p:spPr>
          <a:xfrm>
            <a:off x="1768475" y="3251200"/>
            <a:ext cx="2065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</a:t>
            </a:r>
          </a:p>
        </p:txBody>
      </p:sp>
      <p:sp>
        <p:nvSpPr>
          <p:cNvPr id="1048599" name="文本框 17"/>
          <p:cNvSpPr txBox="1"/>
          <p:nvPr/>
        </p:nvSpPr>
        <p:spPr>
          <a:xfrm>
            <a:off x="6394339" y="115708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0" name="六边形 15"/>
          <p:cNvSpPr/>
          <p:nvPr/>
        </p:nvSpPr>
        <p:spPr>
          <a:xfrm rot="5400000">
            <a:off x="5464241" y="1060480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1" name="六边形 16"/>
          <p:cNvSpPr/>
          <p:nvPr/>
        </p:nvSpPr>
        <p:spPr>
          <a:xfrm rot="5400000">
            <a:off x="5464241" y="2082294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2" name="六边形 22"/>
          <p:cNvSpPr/>
          <p:nvPr/>
        </p:nvSpPr>
        <p:spPr>
          <a:xfrm rot="5400000">
            <a:off x="5464241" y="3104108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3" name="六边形 23"/>
          <p:cNvSpPr/>
          <p:nvPr/>
        </p:nvSpPr>
        <p:spPr>
          <a:xfrm rot="5400000">
            <a:off x="5464241" y="4125922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六边形 24"/>
          <p:cNvSpPr/>
          <p:nvPr/>
        </p:nvSpPr>
        <p:spPr>
          <a:xfrm rot="5400000">
            <a:off x="5464241" y="5147737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5" name="文本框 26"/>
          <p:cNvSpPr txBox="1"/>
          <p:nvPr/>
        </p:nvSpPr>
        <p:spPr>
          <a:xfrm>
            <a:off x="5516224" y="1144468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6" name="文本框 27"/>
          <p:cNvSpPr txBox="1"/>
          <p:nvPr/>
        </p:nvSpPr>
        <p:spPr>
          <a:xfrm>
            <a:off x="5516224" y="213249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7" name="文本框 28"/>
          <p:cNvSpPr txBox="1"/>
          <p:nvPr/>
        </p:nvSpPr>
        <p:spPr>
          <a:xfrm>
            <a:off x="5516224" y="318809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8" name="文本框 29"/>
          <p:cNvSpPr txBox="1"/>
          <p:nvPr/>
        </p:nvSpPr>
        <p:spPr>
          <a:xfrm>
            <a:off x="5516224" y="419175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9" name="文本框 30"/>
          <p:cNvSpPr txBox="1"/>
          <p:nvPr/>
        </p:nvSpPr>
        <p:spPr>
          <a:xfrm>
            <a:off x="5516224" y="523172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0" name="矩形: 单圆角 36"/>
          <p:cNvSpPr/>
          <p:nvPr/>
        </p:nvSpPr>
        <p:spPr>
          <a:xfrm>
            <a:off x="12103100" y="2409246"/>
            <a:ext cx="88900" cy="2039508"/>
          </a:xfrm>
          <a:prstGeom prst="round1Rect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1" name="文本框 1"/>
          <p:cNvSpPr txBox="1"/>
          <p:nvPr/>
        </p:nvSpPr>
        <p:spPr>
          <a:xfrm>
            <a:off x="6394339" y="219467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Factor Definition</a:t>
            </a:r>
            <a:endParaRPr lang="en-US" altLang="zh-CN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2" name="文本框 2"/>
          <p:cNvSpPr txBox="1"/>
          <p:nvPr/>
        </p:nvSpPr>
        <p:spPr>
          <a:xfrm>
            <a:off x="6394450" y="3281680"/>
            <a:ext cx="293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</a:t>
            </a:r>
          </a:p>
        </p:txBody>
      </p:sp>
      <p:sp>
        <p:nvSpPr>
          <p:cNvPr id="1048613" name="文本框 3"/>
          <p:cNvSpPr txBox="1"/>
          <p:nvPr/>
        </p:nvSpPr>
        <p:spPr>
          <a:xfrm>
            <a:off x="6394450" y="4121150"/>
            <a:ext cx="4063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</a:t>
            </a:r>
          </a:p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Portfolio calculation</a:t>
            </a:r>
          </a:p>
        </p:txBody>
      </p:sp>
      <p:sp>
        <p:nvSpPr>
          <p:cNvPr id="1048614" name="文本框 4"/>
          <p:cNvSpPr txBox="1"/>
          <p:nvPr/>
        </p:nvSpPr>
        <p:spPr>
          <a:xfrm>
            <a:off x="6394450" y="5273040"/>
            <a:ext cx="3512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 Evaluation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15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6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7" name="文本框 5"/>
          <p:cNvSpPr txBox="1"/>
          <p:nvPr/>
        </p:nvSpPr>
        <p:spPr>
          <a:xfrm>
            <a:off x="1975009" y="2831686"/>
            <a:ext cx="1734910" cy="123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2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18" name="文本框 15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048619" name="文本框 16"/>
          <p:cNvSpPr txBox="1"/>
          <p:nvPr/>
        </p:nvSpPr>
        <p:spPr>
          <a:xfrm>
            <a:off x="4008947" y="3460292"/>
            <a:ext cx="712571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>
              <a:solidFill>
                <a:srgbClr val="303234"/>
              </a:solidFill>
              <a:latin typeface="Segoe UI Light" panose="020B0502040204020203" pitchFamily="34" charset="0"/>
              <a:ea typeface="MS PGothic" panose="020B0600070205080204" charset="-128"/>
              <a:cs typeface="Segoe UI Light" panose="020B0502040204020203" pitchFamily="34" charset="0"/>
              <a:sym typeface="Lato Regular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20"/>
          <p:cNvGrpSpPr/>
          <p:nvPr/>
        </p:nvGrpSpPr>
        <p:grpSpPr>
          <a:xfrm>
            <a:off x="601980" y="1960880"/>
            <a:ext cx="10509885" cy="4239895"/>
            <a:chOff x="948" y="2386"/>
            <a:chExt cx="16551" cy="6677"/>
          </a:xfrm>
        </p:grpSpPr>
        <p:cxnSp>
          <p:nvCxnSpPr>
            <p:cNvPr id="3145732" name="Straight Connector 86"/>
            <p:cNvCxnSpPr>
              <a:cxnSpLocks/>
            </p:cNvCxnSpPr>
            <p:nvPr/>
          </p:nvCxnSpPr>
          <p:spPr>
            <a:xfrm flipH="1">
              <a:off x="12898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5733" name="Straight Connector 88"/>
            <p:cNvCxnSpPr>
              <a:cxnSpLocks/>
            </p:cNvCxnSpPr>
            <p:nvPr/>
          </p:nvCxnSpPr>
          <p:spPr>
            <a:xfrm flipH="1">
              <a:off x="6174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8620" name="TextBox 13"/>
            <p:cNvSpPr txBox="1"/>
            <p:nvPr/>
          </p:nvSpPr>
          <p:spPr>
            <a:xfrm>
              <a:off x="7869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Time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Span</a:t>
              </a:r>
            </a:p>
          </p:txBody>
        </p:sp>
        <p:sp>
          <p:nvSpPr>
            <p:cNvPr id="1048621" name="Oval 1"/>
            <p:cNvSpPr/>
            <p:nvPr/>
          </p:nvSpPr>
          <p:spPr>
            <a:xfrm>
              <a:off x="8167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2" name="TextBox 13"/>
            <p:cNvSpPr txBox="1"/>
            <p:nvPr/>
          </p:nvSpPr>
          <p:spPr>
            <a:xfrm>
              <a:off x="14036" y="3429"/>
              <a:ext cx="3463" cy="81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48623" name="Oval 26"/>
            <p:cNvSpPr/>
            <p:nvPr/>
          </p:nvSpPr>
          <p:spPr>
            <a:xfrm>
              <a:off x="14399" y="2387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4" name="TextBox 13"/>
            <p:cNvSpPr txBox="1"/>
            <p:nvPr/>
          </p:nvSpPr>
          <p:spPr>
            <a:xfrm>
              <a:off x="1498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Data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Source</a:t>
              </a:r>
            </a:p>
          </p:txBody>
        </p:sp>
        <p:sp>
          <p:nvSpPr>
            <p:cNvPr id="1048625" name="Oval 28"/>
            <p:cNvSpPr/>
            <p:nvPr/>
          </p:nvSpPr>
          <p:spPr>
            <a:xfrm>
              <a:off x="1862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6" name="TextBox 13"/>
            <p:cNvSpPr txBox="1"/>
            <p:nvPr/>
          </p:nvSpPr>
          <p:spPr>
            <a:xfrm>
              <a:off x="948" y="5521"/>
              <a:ext cx="4898" cy="354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 stocks in Chinese stock market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(A-share market) except </a:t>
              </a:r>
              <a:r>
                <a:rPr lang="en-US" sz="2400" b="1" dirty="0" err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</a:t>
              </a: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* from Wind Data platform</a:t>
              </a:r>
            </a:p>
          </p:txBody>
        </p:sp>
      </p:grpSp>
      <p:sp>
        <p:nvSpPr>
          <p:cNvPr id="1048627" name="六边形 3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8" name="文本框 4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9" name="文本框 19"/>
          <p:cNvSpPr txBox="1"/>
          <p:nvPr/>
        </p:nvSpPr>
        <p:spPr>
          <a:xfrm>
            <a:off x="1021080" y="32067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048630" name="TextBox 13"/>
          <p:cNvSpPr txBox="1"/>
          <p:nvPr/>
        </p:nvSpPr>
        <p:spPr>
          <a:xfrm>
            <a:off x="4112895" y="3951605"/>
            <a:ext cx="388493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Every Trading day between 2012.03.01 and 2019.12.31</a:t>
            </a:r>
          </a:p>
        </p:txBody>
      </p:sp>
      <p:sp>
        <p:nvSpPr>
          <p:cNvPr id="1048631" name="TextBox 13"/>
          <p:cNvSpPr txBox="1"/>
          <p:nvPr/>
        </p:nvSpPr>
        <p:spPr>
          <a:xfrm>
            <a:off x="9061450" y="3951605"/>
            <a:ext cx="2362835" cy="885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of the company</a:t>
            </a:r>
          </a:p>
        </p:txBody>
      </p:sp>
      <p:sp>
        <p:nvSpPr>
          <p:cNvPr id="1048632" name="TextBox 13"/>
          <p:cNvSpPr txBox="1"/>
          <p:nvPr/>
        </p:nvSpPr>
        <p:spPr>
          <a:xfrm>
            <a:off x="9061449" y="5026005"/>
            <a:ext cx="2362835" cy="4024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PTV factor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33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4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5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34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36" name="文本框 1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8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9" name="文本框 1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p:sp>
        <p:nvSpPr>
          <p:cNvPr id="1048640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82545" y="3188758"/>
            <a:ext cx="10228823" cy="2966322"/>
          </a:xfrm>
          <a:prstGeom prst="rect">
            <a:avLst/>
          </a:prstGeom>
          <a:blipFill>
            <a:blip r:embed="rId2"/>
            <a:stretch>
              <a:fillRect l="-238" t="-1232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48641" name="矩形 8"/>
          <p:cNvSpPr/>
          <p:nvPr/>
        </p:nvSpPr>
        <p:spPr>
          <a:xfrm>
            <a:off x="1599793" y="2505946"/>
            <a:ext cx="55853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Intrinsic Value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Residual Income Model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642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44891" y="1428439"/>
            <a:ext cx="5515934" cy="482824"/>
          </a:xfrm>
          <a:prstGeom prst="rect">
            <a:avLst/>
          </a:prstGeom>
          <a:blipFill>
            <a:blip r:embed="rId3"/>
            <a:stretch>
              <a:fillRect l="-110" t="-80000" r="-331" b="-11875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48643" name="矩形 7"/>
          <p:cNvSpPr/>
          <p:nvPr/>
        </p:nvSpPr>
        <p:spPr>
          <a:xfrm>
            <a:off x="1682546" y="1054902"/>
            <a:ext cx="360400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(price to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value index):</a:t>
            </a: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5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6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18082" y="1561486"/>
            <a:ext cx="11422993" cy="3808096"/>
          </a:xfrm>
          <a:prstGeom prst="rect">
            <a:avLst/>
          </a:prstGeom>
          <a:blipFill>
            <a:blip r:embed="rId2"/>
            <a:stretch>
              <a:fillRect l="-21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048647" name="文本框 5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p:sp>
        <p:nvSpPr>
          <p:cNvPr id="1048648" name="矩形 6"/>
          <p:cNvSpPr/>
          <p:nvPr/>
        </p:nvSpPr>
        <p:spPr>
          <a:xfrm>
            <a:off x="-173654" y="5071142"/>
            <a:ext cx="558536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(price to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value index):</a:t>
            </a: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649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02615" y="5429895"/>
            <a:ext cx="1593385" cy="482824"/>
          </a:xfrm>
          <a:prstGeom prst="rect">
            <a:avLst/>
          </a:prstGeom>
          <a:blipFill>
            <a:blip r:embed="rId3"/>
            <a:stretch>
              <a:fillRect t="-81013" r="-21456" b="-121519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50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1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2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3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53" name="文本框 1"/>
          <p:cNvSpPr txBox="1"/>
          <p:nvPr/>
        </p:nvSpPr>
        <p:spPr>
          <a:xfrm>
            <a:off x="3980815" y="2910840"/>
            <a:ext cx="7747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1b8499-ece2-4bcc-9a88-daf49ba0d8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bf7e63-93e0-4ebc-a352-f299f0a30b2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54e5f5-57e0-4e70-8129-1a194e889c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5b50e99-c06e-432f-8f53-4b5b472e646d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59533020"/>
  <p:tag name="KSO_WM_UNIT_PLACING_PICTURE_USER_VIEWPORT" val="{&quot;height&quot;:4260,&quot;width&quot;:828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Microsoft Office PowerPoint</Application>
  <PresentationFormat>宽屏</PresentationFormat>
  <Paragraphs>278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Lato Regular</vt:lpstr>
      <vt:lpstr>MS PGothic</vt:lpstr>
      <vt:lpstr>等线</vt:lpstr>
      <vt:lpstr>等线 Light</vt:lpstr>
      <vt:lpstr>方正兰亭超细黑简体</vt:lpstr>
      <vt:lpstr>宋体</vt:lpstr>
      <vt:lpstr>微软雅黑</vt:lpstr>
      <vt:lpstr>微软雅黑 Light</vt:lpstr>
      <vt:lpstr>Arial</vt:lpstr>
      <vt:lpstr>Calibri</vt:lpstr>
      <vt:lpstr>Cambria Math</vt:lpstr>
      <vt:lpstr>Rockwell</vt:lpstr>
      <vt:lpstr>Segoe UI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ChenYu</dc:creator>
  <cp:lastModifiedBy>admin</cp:lastModifiedBy>
  <cp:revision>1</cp:revision>
  <dcterms:created xsi:type="dcterms:W3CDTF">2017-12-07T16:52:00Z</dcterms:created>
  <dcterms:modified xsi:type="dcterms:W3CDTF">2020-04-04T03:37:11Z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